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5549" r:id="rId1"/>
  </p:sldMasterIdLst>
  <p:notesMasterIdLst>
    <p:notesMasterId r:id="rId24"/>
  </p:notesMasterIdLst>
  <p:handoutMasterIdLst>
    <p:handoutMasterId r:id="rId25"/>
  </p:handoutMasterIdLst>
  <p:sldIdLst>
    <p:sldId id="300" r:id="rId2"/>
    <p:sldId id="341" r:id="rId3"/>
    <p:sldId id="339" r:id="rId4"/>
    <p:sldId id="356" r:id="rId5"/>
    <p:sldId id="359" r:id="rId6"/>
    <p:sldId id="304" r:id="rId7"/>
    <p:sldId id="343" r:id="rId8"/>
    <p:sldId id="346" r:id="rId9"/>
    <p:sldId id="348" r:id="rId10"/>
    <p:sldId id="347" r:id="rId11"/>
    <p:sldId id="360" r:id="rId12"/>
    <p:sldId id="349" r:id="rId13"/>
    <p:sldId id="361" r:id="rId14"/>
    <p:sldId id="362" r:id="rId15"/>
    <p:sldId id="363" r:id="rId16"/>
    <p:sldId id="350" r:id="rId17"/>
    <p:sldId id="357" r:id="rId18"/>
    <p:sldId id="352" r:id="rId19"/>
    <p:sldId id="364" r:id="rId20"/>
    <p:sldId id="354" r:id="rId21"/>
    <p:sldId id="355" r:id="rId22"/>
    <p:sldId id="353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FFF1"/>
    <a:srgbClr val="F6F7F2"/>
    <a:srgbClr val="1982AF"/>
    <a:srgbClr val="B9E0F7"/>
    <a:srgbClr val="D1E391"/>
    <a:srgbClr val="35AC46"/>
    <a:srgbClr val="00B9F2"/>
    <a:srgbClr val="007AC2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88291" autoAdjust="0"/>
  </p:normalViewPr>
  <p:slideViewPr>
    <p:cSldViewPr snapToGrid="0" showGuides="1">
      <p:cViewPr>
        <p:scale>
          <a:sx n="80" d="100"/>
          <a:sy n="80" d="100"/>
        </p:scale>
        <p:origin x="-96" y="204"/>
      </p:cViewPr>
      <p:guideLst>
        <p:guide orient="horz" pos="3228"/>
        <p:guide orient="horz" pos="3889"/>
        <p:guide orient="horz" pos="1266"/>
        <p:guide pos="576"/>
        <p:guide pos="5184"/>
      </p:guideLst>
    </p:cSldViewPr>
  </p:slideViewPr>
  <p:outlineViewPr>
    <p:cViewPr>
      <p:scale>
        <a:sx n="33" d="100"/>
        <a:sy n="33" d="100"/>
      </p:scale>
      <p:origin x="0" y="2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377" y="0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C8C06B79-09A0-48E4-B070-70AD100D001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51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377" y="8842051"/>
            <a:ext cx="3043131" cy="465455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B3C8AD09-894D-4B71-B70D-184EE5978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4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r">
              <a:defRPr sz="1200"/>
            </a:lvl1pPr>
          </a:lstStyle>
          <a:p>
            <a:fld id="{5498D241-0AB7-BC44-80E8-F0A20AF46E9E}" type="datetimeFigureOut">
              <a:rPr lang="en-US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1" tIns="46660" rIns="93321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1" tIns="46660" rIns="93321" bIns="46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4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4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r">
              <a:defRPr sz="1200"/>
            </a:lvl1pPr>
          </a:lstStyle>
          <a:p>
            <a:fld id="{3E7143C0-4F23-B545-9533-520B5A87CA1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International</a:t>
            </a:r>
            <a:r>
              <a:rPr lang="en-US" baseline="0" dirty="0" smtClean="0"/>
              <a:t> GIS Day AND Geography Awareness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5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Public Safety: crime heat maps, patrol car location, route optimization, also disaster mapping and 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Utilities:  Can be linked to customer database, work orders (business system integration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Agriculture:  Model soil and environmental variables to put the right crop in the best area; using GPS to level fields for irrigation; statistics</a:t>
            </a:r>
          </a:p>
          <a:p>
            <a:r>
              <a:rPr lang="en-US" baseline="0" dirty="0" smtClean="0"/>
              <a:t>Planning: SJ Levee – conveying spatial relationships; constraints analyses</a:t>
            </a:r>
          </a:p>
          <a:p>
            <a:r>
              <a:rPr lang="en-US" baseline="0" dirty="0" smtClean="0"/>
              <a:t>Also Marketing is a big area – analyzing customer preferences and locations, siting a new business,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Agriculture:  Model soil and environmental variables to put the right crop in the best area; using GPS to level fields for irrigation; statistics</a:t>
            </a:r>
          </a:p>
          <a:p>
            <a:r>
              <a:rPr lang="en-US" baseline="0" dirty="0" smtClean="0"/>
              <a:t>Planning: SJ Levee – conveying spatial relationships; constraints analyses</a:t>
            </a:r>
          </a:p>
          <a:p>
            <a:r>
              <a:rPr lang="en-US" baseline="0" dirty="0" smtClean="0"/>
              <a:t>Also Marketing is a big area – analyzing customer preferences and locations, siting a new business,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Agriculture:  Model soil and environmental variables to put the right crop in the best area; using GPS to level fields for irrigation; statistics</a:t>
            </a:r>
          </a:p>
          <a:p>
            <a:r>
              <a:rPr lang="en-US" baseline="0" dirty="0" smtClean="0"/>
              <a:t>Planning: SJ Levee – conveying spatial relationships; constraints analyses</a:t>
            </a:r>
          </a:p>
          <a:p>
            <a:r>
              <a:rPr lang="en-US" baseline="0" dirty="0" smtClean="0"/>
              <a:t>Also Marketing is a big area – analyzing customer preferences and locations, siting a new business,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what draws us to GIS and map-making – there is nothing like losing yourself in the story of a good map. How a map is put together – the colors, the layers, the emphasis is very important to get your message across clearly and effectively.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Crowdsourcing – great potential, especially during disasters, gets people excited</a:t>
            </a:r>
          </a:p>
          <a:p>
            <a:r>
              <a:rPr lang="en-US" dirty="0" smtClean="0"/>
              <a:t>We like to believe anything on a Map,</a:t>
            </a:r>
            <a:r>
              <a:rPr lang="en-US" baseline="0" dirty="0" smtClean="0"/>
              <a:t> but they are only as good as the data that makes them!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Cloud and online – cost-effective and flexible, facilitates data management and access; GIS products, applications that can run on any device  (“pervasive access”)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 just “live posters”. Will be come important part of research, magazines,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F8E14-42F8-4401-A22F-0CD8E7871A1E}" type="slidenum">
              <a:rPr lang="en-US">
                <a:latin typeface="Times New Roman" pitchFamily="48" charset="0"/>
                <a:ea typeface="ＭＳ Ｐゴシック" pitchFamily="48" charset="-128"/>
                <a:cs typeface="ＭＳ Ｐゴシック" pitchFamily="48" charset="-128"/>
              </a:rPr>
              <a:pPr/>
              <a:t>22</a:t>
            </a:fld>
            <a:endParaRPr lang="en-US">
              <a:latin typeface="Times New Roman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48" charset="0"/>
              <a:ea typeface="ＭＳ Ｐゴシック" pitchFamily="48" charset="-128"/>
              <a:cs typeface="ＭＳ Ｐゴシック" pitchFamily="4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longer</a:t>
            </a:r>
            <a:r>
              <a:rPr lang="en-US" baseline="0" dirty="0" smtClean="0"/>
              <a:t> folded up accordion-style in your glove box!  </a:t>
            </a:r>
          </a:p>
          <a:p>
            <a:r>
              <a:rPr lang="en-US" baseline="0" dirty="0" smtClean="0"/>
              <a:t>From daily tasks like getting directions to a restaurant in SF on your phone to challenges of the future like exploring the consequences of global warming on the treasures of Venice 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6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overingWorld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1500" cy="6878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4628" y="1828800"/>
            <a:ext cx="5656772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628" y="3246120"/>
            <a:ext cx="565678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902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8598" cy="6868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2376"/>
            <a:ext cx="7315200" cy="484631"/>
          </a:xfrm>
        </p:spPr>
        <p:txBody>
          <a:bodyPr anchor="t"/>
          <a:lstStyle>
            <a:lvl1pPr>
              <a:defRPr>
                <a:solidFill>
                  <a:srgbClr val="007AC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947672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8598" cy="6868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8598" cy="6868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sz="7200" baseline="0">
                <a:solidFill>
                  <a:srgbClr val="007AC2"/>
                </a:solidFill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lideBac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8599" cy="6868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6821" y="1600200"/>
            <a:ext cx="5486400" cy="2057400"/>
          </a:xfrm>
        </p:spPr>
        <p:txBody>
          <a:bodyPr anchor="t"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71491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b="0" i="0" baseline="0">
                <a:solidFill>
                  <a:srgbClr val="007AC2"/>
                </a:solidFill>
                <a:latin typeface="+mn-lt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685800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722376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400" b="1" i="0" kern="1200" baseline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Slide_Bkgr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699" y="2184168"/>
            <a:ext cx="4114800" cy="1349988"/>
          </a:xfrm>
        </p:spPr>
        <p:txBody>
          <a:bodyPr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4400" b="1" i="0" kern="1200" cap="none" baseline="0">
                <a:solidFill>
                  <a:srgbClr val="FFFFFF"/>
                </a:solidFill>
                <a:effectLst/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8700" y="3737690"/>
            <a:ext cx="4114800" cy="320040"/>
          </a:xfrm>
        </p:spPr>
        <p:txBody>
          <a:bodyPr anchor="t">
            <a:noAutofit/>
          </a:bodyPr>
          <a:lstStyle>
            <a:lvl1pPr marL="0" indent="0" algn="l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solidFill>
                  <a:schemeClr val="bg1"/>
                </a:solidFill>
                <a:latin typeface="+mn-lt"/>
                <a:cs typeface="Avenir LT Std 65 Medium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5943600" y="5486400"/>
            <a:ext cx="3200400" cy="158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5943600" y="5257800"/>
            <a:ext cx="3200400" cy="1588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0316" y="5702062"/>
            <a:ext cx="1824972" cy="6206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22376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47672"/>
            <a:ext cx="5486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89" r:id="rId2"/>
    <p:sldLayoutId id="2147485551" r:id="rId3"/>
    <p:sldLayoutId id="2147485586" r:id="rId4"/>
    <p:sldLayoutId id="2147485553" r:id="rId5"/>
    <p:sldLayoutId id="2147485554" r:id="rId6"/>
    <p:sldLayoutId id="2147485555" r:id="rId7"/>
    <p:sldLayoutId id="2147485556" r:id="rId8"/>
    <p:sldLayoutId id="2147485557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4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73736" marR="0" indent="-173736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1200"/>
        </a:spcAft>
        <a:buClrTx/>
        <a:buSzPct val="80000"/>
        <a:buFont typeface="Arial"/>
        <a:buChar char="•"/>
        <a:tabLst/>
        <a:defRPr lang="en-US" sz="260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jcpwd.maps.arcgis.com/apps/MapJournal/index.html?appid=d6351cddb7e44e54a8a9889aa36e055c" TargetMode="External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ityofriverside.maps.arcgis.com/apps/MapJournal/index.html?appid=110d32d2e90a484d9de5c924e5048867" TargetMode="External"/><Relationship Id="rId4" Type="http://schemas.openxmlformats.org/officeDocument/2006/relationships/hyperlink" Target="http://moval.maps.arcgis.com/apps/MapJournal/index.html?appid=f9963333368c4cc8ac74d320847fd6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hyperlink" Target="https://medium.com/@Esri/going-public-a72c497797bb#.78zaafe7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srieddelivery.maps.arcgis.com/apps/MapJournal/index.html?appid=bc75dd468c054ac08aa3971bfeb572f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hyperlink" Target="http://trans.maps.arcgis.com/apps/MapSeries/index.html?appid=379ebbaf1b264e26964f4d887fb1ae63" TargetMode="External"/><Relationship Id="rId4" Type="http://schemas.openxmlformats.org/officeDocument/2006/relationships/hyperlink" Target="http://carto.maps.arcgis.com/apps/MapJournal/index.html?appid=b78e55d487594f35b22f89a75af0d3e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khd.maps.arcgis.com/apps/MapJournal/index.html?appid=8d43ab38289f4decbda45af1b4eff87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hyperlink" Target="http://bureau.maps.arcgis.com/apps/MapJournal/index.html?appid=9e9ca7c6957f4616a05a4331f99a0c2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symphonyofapps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JP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hyperlink" Target="http://arcg.is/1Lu8BEc" TargetMode="Externa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6921" y="429822"/>
            <a:ext cx="8372729" cy="484631"/>
          </a:xfrm>
        </p:spPr>
        <p:txBody>
          <a:bodyPr/>
          <a:lstStyle/>
          <a:p>
            <a:r>
              <a:rPr lang="en-US" dirty="0" smtClean="0">
                <a:solidFill>
                  <a:srgbClr val="1982AF"/>
                </a:solidFill>
              </a:rPr>
              <a:t>Welcome to GIS Day at Webb Associates</a:t>
            </a:r>
            <a:endParaRPr lang="en-US" dirty="0">
              <a:solidFill>
                <a:srgbClr val="1982A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8285" y="2756521"/>
            <a:ext cx="2705715" cy="2985742"/>
          </a:xfrm>
          <a:prstGeom prst="rect">
            <a:avLst/>
          </a:prstGeom>
          <a:noFill/>
          <a:ln>
            <a:noFill/>
          </a:ln>
          <a:effectLst>
            <a:outerShdw blurRad="190500" dist="88900" dir="7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90" y="3425190"/>
            <a:ext cx="7620" cy="7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139228"/>
            <a:ext cx="2182453" cy="2252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7" y="3348241"/>
            <a:ext cx="4044665" cy="3123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913" y="1769334"/>
            <a:ext cx="14859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44" y="1256164"/>
            <a:ext cx="3687624" cy="1500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150" y="383188"/>
            <a:ext cx="37157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en-US" sz="2400" dirty="0" smtClean="0"/>
              <a:t>Public Safety and Emergency Response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3" y="1140318"/>
            <a:ext cx="3124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5513" y="3704105"/>
            <a:ext cx="356259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The status data for every mosquito-breeding site in Santa Clara County is now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available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to all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users on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their desktops and their mobile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devices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Operations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Map app also contains tools that allow users to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edit data and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conduct spatial analysis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, They can also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measure the area of a site during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an inspection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so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precise amount 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of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</a:rPr>
              <a:t>mosquitocide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</a:rPr>
              <a:t> can be applied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81" y="2458192"/>
            <a:ext cx="3381059" cy="30244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24796" y="485611"/>
            <a:ext cx="371575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1100" dirty="0" smtClean="0"/>
              <a:t>The Malaysia </a:t>
            </a:r>
            <a:r>
              <a:rPr lang="en-US" sz="1100" dirty="0"/>
              <a:t>Airlines flight </a:t>
            </a:r>
            <a:r>
              <a:rPr lang="en-US" sz="1100" dirty="0" smtClean="0"/>
              <a:t>that disappeared </a:t>
            </a:r>
            <a:r>
              <a:rPr lang="en-US" sz="1100" dirty="0"/>
              <a:t>over Ukraine in July 2014  </a:t>
            </a:r>
            <a:r>
              <a:rPr lang="en-US" sz="1100" dirty="0" smtClean="0"/>
              <a:t>happened on the last </a:t>
            </a:r>
            <a:r>
              <a:rPr lang="en-US" sz="1100" dirty="0"/>
              <a:t>day of </a:t>
            </a:r>
            <a:r>
              <a:rPr lang="en-US" sz="1100" dirty="0" smtClean="0"/>
              <a:t>the UC </a:t>
            </a:r>
            <a:r>
              <a:rPr lang="en-US" sz="1100" dirty="0"/>
              <a:t>– </a:t>
            </a:r>
            <a:r>
              <a:rPr lang="en-US" sz="1100" dirty="0" err="1"/>
              <a:t>Esri’s</a:t>
            </a:r>
            <a:r>
              <a:rPr lang="en-US" sz="1100" dirty="0"/>
              <a:t> DRP immediately </a:t>
            </a:r>
            <a:r>
              <a:rPr lang="en-US" sz="1100" dirty="0" smtClean="0"/>
              <a:t>mobilized, in a hotel </a:t>
            </a:r>
            <a:r>
              <a:rPr lang="en-US" sz="1100" dirty="0" err="1"/>
              <a:t>c</a:t>
            </a:r>
            <a:r>
              <a:rPr lang="en-US" sz="1100" dirty="0" err="1" smtClean="0"/>
              <a:t>onferenece</a:t>
            </a:r>
            <a:r>
              <a:rPr lang="en-US" sz="1100" dirty="0" smtClean="0"/>
              <a:t> room. The DRP uses GIS to create crowdsourcing </a:t>
            </a:r>
            <a:r>
              <a:rPr lang="en-US" sz="1100" dirty="0"/>
              <a:t>apps, s</a:t>
            </a:r>
            <a:r>
              <a:rPr lang="en-US" sz="1100" dirty="0" smtClean="0"/>
              <a:t>torm </a:t>
            </a:r>
            <a:r>
              <a:rPr lang="en-US" sz="1100" dirty="0"/>
              <a:t>surge maps and </a:t>
            </a:r>
            <a:r>
              <a:rPr lang="en-US" sz="1100" dirty="0" smtClean="0"/>
              <a:t>evacuations plans.</a:t>
            </a:r>
          </a:p>
        </p:txBody>
      </p:sp>
    </p:spTree>
    <p:extLst>
      <p:ext uri="{BB962C8B-B14F-4D97-AF65-F5344CB8AC3E}">
        <p14:creationId xmlns:p14="http://schemas.microsoft.com/office/powerpoint/2010/main" val="2358358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77642" y="355983"/>
            <a:ext cx="35865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Utility Management and Public Services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320" y="1399765"/>
            <a:ext cx="371103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Maricopa Co. Restaurant Ratings App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Business System Integration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DC Parking App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CIP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Story Map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1" y="3345145"/>
            <a:ext cx="2933205" cy="2915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3429000"/>
            <a:ext cx="2857500" cy="2076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73" y="2384181"/>
            <a:ext cx="1068577" cy="70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2" y="502867"/>
            <a:ext cx="4911062" cy="28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41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98765" y="389348"/>
            <a:ext cx="363384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Real Estate and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Economic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86" y="372804"/>
            <a:ext cx="4465810" cy="45330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1574" y="1696648"/>
            <a:ext cx="37110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hlinkClick r:id="rId4"/>
              </a:rPr>
              <a:t>Moreno Valley</a:t>
            </a:r>
            <a:r>
              <a:rPr lang="en-US" dirty="0" smtClean="0"/>
              <a:t> Retail Map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hlinkClick r:id="rId5"/>
              </a:rPr>
              <a:t>Riverside ED</a:t>
            </a:r>
            <a:r>
              <a:rPr lang="en-US" dirty="0" smtClean="0"/>
              <a:t> Story Map</a:t>
            </a:r>
          </a:p>
        </p:txBody>
      </p:sp>
    </p:spTree>
    <p:extLst>
      <p:ext uri="{BB962C8B-B14F-4D97-AF65-F5344CB8AC3E}">
        <p14:creationId xmlns:p14="http://schemas.microsoft.com/office/powerpoint/2010/main" val="1016758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0021" y="433234"/>
            <a:ext cx="7552705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Agriculture       Planning      Survey      Environmental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6" y="1024494"/>
            <a:ext cx="3219450" cy="2552700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/>
        </p:nvSpPr>
        <p:spPr>
          <a:xfrm>
            <a:off x="288996" y="3707432"/>
            <a:ext cx="4025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Riverside Survey Dept. Uses GIS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62" y="3128181"/>
            <a:ext cx="2479155" cy="1694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72" y="2474462"/>
            <a:ext cx="1892773" cy="3716145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/>
          <p:nvPr/>
        </p:nvSpPr>
        <p:spPr>
          <a:xfrm>
            <a:off x="4536372" y="904802"/>
            <a:ext cx="4180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TNC </a:t>
            </a:r>
            <a:r>
              <a:rPr lang="en-US" sz="1200" dirty="0" err="1"/>
              <a:t>BirdReturns</a:t>
            </a:r>
            <a:r>
              <a:rPr lang="en-US" sz="1200" dirty="0"/>
              <a:t> – “popup” wetland habitat! – GIS predicts water bird occurrence based on surface water availability, etc., then farmers are invited to participate in a “reverse auction” – bid for providing habitat access in 2-week increments in Fall and Spring, bids are evaluated in relation to occurrence model scores, other protected areas, etc., field crews sample use and compliance with Explorer</a:t>
            </a:r>
          </a:p>
          <a:p>
            <a:r>
              <a:rPr lang="en-US" sz="1200" dirty="0" smtClean="0">
                <a:hlinkClick r:id="rId4"/>
              </a:rPr>
              <a:t> 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5" y="4228418"/>
            <a:ext cx="3504593" cy="208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157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98765" y="389348"/>
            <a:ext cx="363384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Education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3252663"/>
            <a:ext cx="5467350" cy="2276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65" y="490537"/>
            <a:ext cx="3583193" cy="264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856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98765" y="389348"/>
            <a:ext cx="363384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Etc.,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765" y="4719244"/>
            <a:ext cx="309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ALI</a:t>
            </a:r>
            <a:r>
              <a:rPr lang="en-US" dirty="0" smtClean="0"/>
              <a:t> Story Map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73800" y="938541"/>
            <a:ext cx="330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Dentistry</a:t>
            </a:r>
            <a:r>
              <a:rPr lang="en-US" sz="1200" dirty="0" smtClean="0"/>
              <a:t>! </a:t>
            </a:r>
            <a:r>
              <a:rPr lang="en-US" sz="1200" dirty="0"/>
              <a:t>– </a:t>
            </a:r>
            <a:r>
              <a:rPr lang="en-US" sz="1200" dirty="0" smtClean="0"/>
              <a:t>mapping </a:t>
            </a:r>
            <a:r>
              <a:rPr lang="en-US" sz="1200" dirty="0"/>
              <a:t>“</a:t>
            </a:r>
            <a:r>
              <a:rPr lang="en-US" sz="1200" dirty="0" smtClean="0"/>
              <a:t>malignant </a:t>
            </a:r>
            <a:r>
              <a:rPr lang="en-US" sz="1200" dirty="0"/>
              <a:t>anomalies”; </a:t>
            </a:r>
            <a:r>
              <a:rPr lang="en-US" sz="1200" dirty="0" err="1"/>
              <a:t>spatio</a:t>
            </a:r>
            <a:r>
              <a:rPr lang="en-US" sz="1200" dirty="0"/>
              <a:t>-temporal mapping (change detection); 3D mapping; </a:t>
            </a:r>
            <a:r>
              <a:rPr lang="en-US" sz="1200" dirty="0" smtClean="0"/>
              <a:t>regional </a:t>
            </a:r>
            <a:r>
              <a:rPr lang="en-US" sz="1200" dirty="0"/>
              <a:t>public health </a:t>
            </a:r>
            <a:r>
              <a:rPr lang="en-US" sz="1200" dirty="0" smtClean="0"/>
              <a:t>analyses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8" y="1714933"/>
            <a:ext cx="3041297" cy="2800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04" y="791122"/>
            <a:ext cx="3810000" cy="158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4518" y="2814452"/>
            <a:ext cx="3301341" cy="155566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/>
              <a:t>The 2020 Census is </a:t>
            </a:r>
            <a:r>
              <a:rPr lang="en-US" sz="1400" dirty="0"/>
              <a:t>now relying more on imagery and GIS to do canvassing and address verification (</a:t>
            </a:r>
            <a:r>
              <a:rPr lang="en-US" sz="1400" dirty="0" smtClean="0"/>
              <a:t>saving </a:t>
            </a:r>
            <a:r>
              <a:rPr lang="en-US" sz="1400" dirty="0"/>
              <a:t>almost $1 billion</a:t>
            </a:r>
            <a:r>
              <a:rPr lang="en-US" sz="1400" dirty="0" smtClean="0"/>
              <a:t>) and is </a:t>
            </a:r>
            <a:r>
              <a:rPr lang="en-US" sz="1400" dirty="0"/>
              <a:t>using more mobile GIS technology (navigation, workload management) in the field </a:t>
            </a:r>
            <a:r>
              <a:rPr lang="en-US" sz="1400" dirty="0" smtClean="0"/>
              <a:t>for even greater projected savings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45303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926276" y="527423"/>
            <a:ext cx="7315200" cy="484631"/>
          </a:xfrm>
        </p:spPr>
        <p:txBody>
          <a:bodyPr/>
          <a:lstStyle/>
          <a:p>
            <a:r>
              <a:rPr lang="en-US" dirty="0" smtClean="0">
                <a:solidFill>
                  <a:srgbClr val="1982AF"/>
                </a:solidFill>
              </a:rPr>
              <a:t>Cartography and Storytelling</a:t>
            </a:r>
            <a:endParaRPr lang="en-US" dirty="0">
              <a:solidFill>
                <a:srgbClr val="1982AF"/>
              </a:solidFill>
            </a:endParaRPr>
          </a:p>
        </p:txBody>
      </p:sp>
      <p:pic>
        <p:nvPicPr>
          <p:cNvPr id="10" name="Picture 9" descr="102011_wre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1004" y="1190625"/>
            <a:ext cx="5339443" cy="415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324" y="1524000"/>
            <a:ext cx="2748519" cy="41910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 err="1" smtClean="0">
                <a:ea typeface="+mn-ea"/>
                <a:cs typeface="+mn-cs"/>
                <a:hlinkClick r:id="rId4"/>
              </a:rPr>
              <a:t>Cumbres</a:t>
            </a:r>
            <a:r>
              <a:rPr lang="en-US" sz="1400" b="1" dirty="0" smtClean="0">
                <a:ea typeface="+mn-ea"/>
                <a:cs typeface="+mn-cs"/>
                <a:hlinkClick r:id="rId4"/>
              </a:rPr>
              <a:t> and Toltec</a:t>
            </a:r>
            <a:r>
              <a:rPr lang="en-US" sz="1400" b="1" dirty="0" smtClean="0">
                <a:ea typeface="+mn-ea"/>
                <a:cs typeface="+mn-cs"/>
                <a:hlinkClick r:id="rId5"/>
              </a:rPr>
              <a:t> Story Map</a:t>
            </a:r>
            <a:endParaRPr lang="en-US" sz="1400" b="1" dirty="0" smtClean="0"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5" y="3431967"/>
            <a:ext cx="4745417" cy="28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17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814" y="562098"/>
            <a:ext cx="2438400" cy="41910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  <a:hlinkClick r:id="rId3"/>
              </a:rPr>
              <a:t>Kentucky </a:t>
            </a:r>
            <a:r>
              <a:rPr lang="en-US" sz="1400" b="1" dirty="0" err="1" smtClean="0">
                <a:ea typeface="+mn-ea"/>
                <a:cs typeface="+mn-cs"/>
                <a:hlinkClick r:id="rId3"/>
              </a:rPr>
              <a:t>Opiods</a:t>
            </a: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214" y="981198"/>
            <a:ext cx="2438400" cy="34883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 err="1" smtClean="0">
                <a:ea typeface="+mn-ea"/>
                <a:cs typeface="+mn-cs"/>
                <a:hlinkClick r:id="rId4"/>
              </a:rPr>
              <a:t>Zika</a:t>
            </a:r>
            <a:r>
              <a:rPr lang="en-US" sz="1400" b="1" dirty="0" smtClean="0">
                <a:ea typeface="+mn-ea"/>
                <a:cs typeface="+mn-cs"/>
                <a:hlinkClick r:id="rId4"/>
              </a:rPr>
              <a:t> Virus Map</a:t>
            </a:r>
            <a:endParaRPr lang="en-US" sz="1400" b="1" dirty="0" smtClean="0"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4" y="2458192"/>
            <a:ext cx="4874707" cy="3040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42" y="562098"/>
            <a:ext cx="4871302" cy="39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1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923925" y="405003"/>
            <a:ext cx="6092042" cy="484631"/>
          </a:xfrm>
        </p:spPr>
        <p:txBody>
          <a:bodyPr/>
          <a:lstStyle/>
          <a:p>
            <a:r>
              <a:rPr lang="en-US" dirty="0">
                <a:solidFill>
                  <a:srgbClr val="1982AF"/>
                </a:solidFill>
              </a:rPr>
              <a:t>T</a:t>
            </a:r>
            <a:r>
              <a:rPr lang="en-US" dirty="0" smtClean="0">
                <a:solidFill>
                  <a:srgbClr val="1982AF"/>
                </a:solidFill>
              </a:rPr>
              <a:t>he Future of GIS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924" y="979592"/>
            <a:ext cx="54121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Crowdsourcing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- participatory map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Open GIS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– more agencies releasing their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Authoritative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ata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  quality data from known sources, good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3D and “4D”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Big Data / Location Analytics / Real Time GIS –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Internet of Things, social media feeds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61" y="332509"/>
            <a:ext cx="2334758" cy="452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6" y="4286258"/>
            <a:ext cx="3800104" cy="24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2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923925" y="405003"/>
            <a:ext cx="6092042" cy="484631"/>
          </a:xfrm>
        </p:spPr>
        <p:txBody>
          <a:bodyPr/>
          <a:lstStyle/>
          <a:p>
            <a:r>
              <a:rPr lang="en-US" dirty="0">
                <a:solidFill>
                  <a:srgbClr val="1982AF"/>
                </a:solidFill>
              </a:rPr>
              <a:t>T</a:t>
            </a:r>
            <a:r>
              <a:rPr lang="en-US" dirty="0" smtClean="0">
                <a:solidFill>
                  <a:srgbClr val="1982AF"/>
                </a:solidFill>
              </a:rPr>
              <a:t>he Future of GIS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517" y="1161244"/>
            <a:ext cx="4880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Drones/UAV’s/UAS’s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2D and 3D imagery products, </a:t>
            </a:r>
            <a:r>
              <a:rPr lang="en-US" sz="1400" dirty="0" smtClean="0"/>
              <a:t>habitat analysis, </a:t>
            </a:r>
            <a:r>
              <a:rPr lang="en-US" sz="1400" dirty="0"/>
              <a:t>infrastructure and project inspections, </a:t>
            </a:r>
            <a:r>
              <a:rPr lang="en-US" sz="1400" dirty="0" smtClean="0"/>
              <a:t>change detection and monitoring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5" y="2276671"/>
            <a:ext cx="5640651" cy="3629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32" y="2802852"/>
            <a:ext cx="2940881" cy="2303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938" y="506939"/>
            <a:ext cx="2410067" cy="1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7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82AF"/>
                </a:solidFill>
              </a:rPr>
              <a:t>What is GIS?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927" y="1219201"/>
            <a:ext cx="53900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Visualization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- GIS is a tool to display spatial data as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Database management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  GIS can store and organize spatial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Spatial Analysis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-  GIS can analyze and interpret spatial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Viewshed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Spatial auto-correlation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Map algebra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19" y="725617"/>
            <a:ext cx="2621345" cy="4186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90" y="3551034"/>
            <a:ext cx="2379345" cy="27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900175" y="540440"/>
            <a:ext cx="7315200" cy="484631"/>
          </a:xfrm>
        </p:spPr>
        <p:txBody>
          <a:bodyPr/>
          <a:lstStyle/>
          <a:p>
            <a:r>
              <a:rPr lang="en-US" dirty="0">
                <a:solidFill>
                  <a:srgbClr val="1982AF"/>
                </a:solidFill>
              </a:rPr>
              <a:t>T</a:t>
            </a:r>
            <a:r>
              <a:rPr lang="en-US" dirty="0" smtClean="0">
                <a:solidFill>
                  <a:srgbClr val="1982AF"/>
                </a:solidFill>
              </a:rPr>
              <a:t>he Future of GIS and ESRI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040" y="2890783"/>
            <a:ext cx="3219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Cloud computing,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SoS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and online mapping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Systems integration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78" y="1257190"/>
            <a:ext cx="4762466" cy="3267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1" y="4320490"/>
            <a:ext cx="3538338" cy="2358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2039" y="1390980"/>
            <a:ext cx="3909331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/>
              <a:t>Dangermond’s</a:t>
            </a:r>
            <a:r>
              <a:rPr lang="en-US" sz="1400" dirty="0"/>
              <a:t> 2016 catch-phrase</a:t>
            </a:r>
            <a:r>
              <a:rPr lang="en-US" sz="1400" b="1" dirty="0"/>
              <a:t>: “Smart GIS Enabling a Smarter World”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en-US" sz="1400" dirty="0" smtClean="0"/>
              <a:t>“</a:t>
            </a:r>
            <a:r>
              <a:rPr lang="en-US" sz="1400" dirty="0"/>
              <a:t>Geography, mapping and GIS have never been more important. They provide the language of understanding of our world and a platform for creating a better </a:t>
            </a:r>
            <a:r>
              <a:rPr lang="en-US" sz="1400" dirty="0" smtClean="0"/>
              <a:t>future”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9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923926" y="504814"/>
            <a:ext cx="7315200" cy="484631"/>
          </a:xfrm>
        </p:spPr>
        <p:txBody>
          <a:bodyPr/>
          <a:lstStyle/>
          <a:p>
            <a:r>
              <a:rPr lang="en-US" dirty="0">
                <a:solidFill>
                  <a:srgbClr val="1982AF"/>
                </a:solidFill>
              </a:rPr>
              <a:t>T</a:t>
            </a:r>
            <a:r>
              <a:rPr lang="en-US" dirty="0" smtClean="0">
                <a:solidFill>
                  <a:srgbClr val="1982AF"/>
                </a:solidFill>
              </a:rPr>
              <a:t>he Future of GIS and ESRI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547" y="1294165"/>
            <a:ext cx="3933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Story Maps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ArcGIS Pro and ArcGIS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 “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hlinkClick r:id="rId3" action="ppaction://hlinkfile"/>
              </a:rPr>
              <a:t>Symphony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” of Apps!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83" y="1888175"/>
            <a:ext cx="3303613" cy="37185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6" y="3194463"/>
            <a:ext cx="4564207" cy="331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87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/>
          <p:cNvSpPr>
            <a:spLocks noGrp="1"/>
          </p:cNvSpPr>
          <p:nvPr>
            <p:ph type="title"/>
          </p:nvPr>
        </p:nvSpPr>
        <p:spPr>
          <a:xfrm>
            <a:off x="1221727" y="2671056"/>
            <a:ext cx="4114800" cy="134998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 descr="Fotolia_34907824_Subscription_XX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4420" y="0"/>
            <a:ext cx="3649579" cy="5124450"/>
          </a:xfrm>
          <a:prstGeom prst="rect">
            <a:avLst/>
          </a:prstGeom>
        </p:spPr>
      </p:pic>
      <p:pic>
        <p:nvPicPr>
          <p:cNvPr id="7" name="Picture 6" descr="Fotolia_25769239_Subscription_X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960" y="0"/>
            <a:ext cx="3662947" cy="5124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2" y="4496481"/>
            <a:ext cx="4873207" cy="175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9" y="240570"/>
            <a:ext cx="4012495" cy="26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6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923924" y="591748"/>
            <a:ext cx="7315200" cy="484631"/>
          </a:xfrm>
        </p:spPr>
        <p:txBody>
          <a:bodyPr/>
          <a:lstStyle/>
          <a:p>
            <a:r>
              <a:rPr lang="en-US" dirty="0" smtClean="0">
                <a:solidFill>
                  <a:srgbClr val="1982AF"/>
                </a:solidFill>
              </a:rPr>
              <a:t>What is GIS?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924" y="1220190"/>
            <a:ext cx="68865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Geographic Information System (GIS)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>
                <a:solidFill>
                  <a:srgbClr val="000000"/>
                </a:solidFill>
              </a:rPr>
              <a:t>links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locational and attribute information and enables a person to </a:t>
            </a:r>
            <a:r>
              <a:rPr lang="en-US" b="1" u="sng" dirty="0">
                <a:solidFill>
                  <a:srgbClr val="000000"/>
                </a:solidFill>
              </a:rPr>
              <a:t>visualize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patterns, relationships, and trends.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 new perspective of data analysis that cannot be easily seen in a table format or on a paper map.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Estimates are that 80% of all data has a spatial component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It includes things like drones, GPS,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Google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Earth, and CAD, AND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you can ask complex questions 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do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“It’s like looking up sexual predators on Criminal Minds but not as fast”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36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2" y="1117701"/>
            <a:ext cx="5673654" cy="467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650" y="508620"/>
            <a:ext cx="7305676" cy="544449"/>
          </a:xfrm>
        </p:spPr>
        <p:txBody>
          <a:bodyPr/>
          <a:lstStyle/>
          <a:p>
            <a:r>
              <a:rPr lang="en-US" sz="3200" dirty="0" smtClean="0">
                <a:solidFill>
                  <a:srgbClr val="1982AF"/>
                </a:solidFill>
              </a:rPr>
              <a:t>Automated Cartography</a:t>
            </a:r>
            <a:endParaRPr lang="en-US" sz="2000" b="0" i="1" dirty="0">
              <a:solidFill>
                <a:srgbClr val="1982A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0151" y="3684454"/>
            <a:ext cx="3467594" cy="136255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dirty="0" smtClean="0"/>
              <a:t> 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dirty="0"/>
              <a:t> </a:t>
            </a:r>
            <a:r>
              <a:rPr lang="en-US" dirty="0" smtClean="0"/>
              <a:t>Automated cartography 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dirty="0" smtClean="0"/>
              <a:t> revolutionized map-making,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dirty="0" smtClean="0"/>
              <a:t> but GIS is much more than that 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dirty="0" smtClean="0"/>
              <a:t>and has come so much farther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7" y="608888"/>
            <a:ext cx="3010882" cy="20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650" y="508620"/>
            <a:ext cx="7305676" cy="544449"/>
          </a:xfrm>
        </p:spPr>
        <p:txBody>
          <a:bodyPr/>
          <a:lstStyle/>
          <a:p>
            <a:r>
              <a:rPr lang="en-US" sz="3200" dirty="0" smtClean="0">
                <a:solidFill>
                  <a:srgbClr val="1982AF"/>
                </a:solidFill>
              </a:rPr>
              <a:t>Geography and GIS</a:t>
            </a:r>
            <a:endParaRPr lang="en-US" sz="2000" b="0" i="1" dirty="0">
              <a:solidFill>
                <a:srgbClr val="1982A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962025" y="1144359"/>
            <a:ext cx="4870132" cy="28695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1" i="0" kern="120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sz="2400" dirty="0" smtClean="0"/>
              <a:t>Knowing </a:t>
            </a:r>
            <a:r>
              <a:rPr lang="en-US" sz="2400" i="1" dirty="0" smtClean="0"/>
              <a:t>where</a:t>
            </a:r>
            <a:r>
              <a:rPr lang="en-US" sz="2400" dirty="0" smtClean="0"/>
              <a:t> something happens helps us understand </a:t>
            </a:r>
            <a:r>
              <a:rPr lang="en-US" sz="2400" i="1" dirty="0" smtClean="0"/>
              <a:t>why</a:t>
            </a:r>
            <a:r>
              <a:rPr lang="en-US" sz="2400" dirty="0" smtClean="0"/>
              <a:t> (and </a:t>
            </a:r>
            <a:r>
              <a:rPr lang="en-US" sz="2400" i="1" dirty="0" smtClean="0"/>
              <a:t>when</a:t>
            </a:r>
            <a:r>
              <a:rPr lang="en-US" sz="2400" dirty="0" smtClean="0"/>
              <a:t> and </a:t>
            </a:r>
            <a:r>
              <a:rPr lang="en-US" sz="2400" i="1" dirty="0" smtClean="0"/>
              <a:t>how</a:t>
            </a:r>
            <a:r>
              <a:rPr lang="en-US" sz="2400" dirty="0" smtClean="0"/>
              <a:t>) it happens.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Our spatial awareness helps us understand the world around us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57" y="1114424"/>
            <a:ext cx="3165181" cy="5210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21" y="4013859"/>
            <a:ext cx="3791940" cy="24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20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422"/>
            <a:ext cx="3394899" cy="26668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7660" y="412667"/>
            <a:ext cx="5738730" cy="2422164"/>
          </a:xfrm>
          <a:solidFill>
            <a:schemeClr val="bg1"/>
          </a:solidFill>
        </p:spPr>
        <p:txBody>
          <a:bodyPr/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 Maps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are everywhere, GIS is more integrated with other systems than ever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before</a:t>
            </a:r>
            <a:b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They are Colorful, they are Interactive, they are Shared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2375064"/>
            <a:ext cx="2281669" cy="4421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55" y="3568602"/>
            <a:ext cx="4120739" cy="25791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82AF"/>
                </a:solidFill>
              </a:rPr>
              <a:t>Geography and Our World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926" y="1219201"/>
            <a:ext cx="50863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Geo-awareness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Geo-enablement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Geotechnologies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Citizen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Storytelling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Geoliteracy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97" y="1219201"/>
            <a:ext cx="4508046" cy="28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26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82AF"/>
                </a:solidFill>
              </a:rPr>
              <a:t>How is GIS Used?</a:t>
            </a:r>
            <a:endParaRPr lang="en-US" dirty="0">
              <a:solidFill>
                <a:srgbClr val="1982A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3925" y="1219201"/>
            <a:ext cx="668654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Government</a:t>
            </a:r>
            <a:endParaRPr lang="en-US" dirty="0"/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Local, State, Federal, </a:t>
            </a:r>
            <a:r>
              <a:rPr lang="en-US" dirty="0" smtClean="0"/>
              <a:t>Military</a:t>
            </a:r>
            <a:endParaRPr lang="en-US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Emergency </a:t>
            </a:r>
            <a:r>
              <a:rPr lang="en-US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Fire and Police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dirty="0"/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Monitoring and </a:t>
            </a:r>
            <a:r>
              <a:rPr lang="en-US" dirty="0" smtClean="0"/>
              <a:t>Modeling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Education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Research, Teaching, </a:t>
            </a:r>
            <a:r>
              <a:rPr lang="en-US" dirty="0" smtClean="0"/>
              <a:t>Administration</a:t>
            </a:r>
            <a:endParaRPr lang="en-US" dirty="0" smtClean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 and Industry</a:t>
            </a:r>
            <a:endParaRPr lang="en-US" dirty="0"/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Site Location, </a:t>
            </a:r>
            <a:r>
              <a:rPr lang="en-US" dirty="0" smtClean="0"/>
              <a:t>Market Demographics, Routing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Infrastructure and Public Services</a:t>
            </a:r>
            <a:endParaRPr lang="en-US" dirty="0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en-US" dirty="0"/>
              <a:t>Transportation, Communication, </a:t>
            </a:r>
            <a:r>
              <a:rPr lang="en-US" dirty="0" smtClean="0"/>
              <a:t>Mining, Pipelines</a:t>
            </a:r>
            <a:r>
              <a:rPr lang="en-US" dirty="0"/>
              <a:t>, Healthcare 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0" y="725198"/>
            <a:ext cx="3722423" cy="23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http://screenshots.esri.com/NA02/screenshots/0000-1000/972_ExecutiveViewer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051" y="4379311"/>
            <a:ext cx="2860855" cy="228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3769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5995987" y="326408"/>
            <a:ext cx="2838449" cy="1049273"/>
          </a:xfrm>
        </p:spPr>
        <p:txBody>
          <a:bodyPr/>
          <a:lstStyle/>
          <a:p>
            <a:r>
              <a:rPr lang="en-US" dirty="0">
                <a:solidFill>
                  <a:srgbClr val="1982AF"/>
                </a:solidFill>
              </a:rPr>
              <a:t>A</a:t>
            </a:r>
            <a:r>
              <a:rPr lang="en-US" dirty="0" smtClean="0">
                <a:solidFill>
                  <a:srgbClr val="1982AF"/>
                </a:solidFill>
              </a:rPr>
              <a:t>lmost</a:t>
            </a:r>
            <a:br>
              <a:rPr lang="en-US" dirty="0" smtClean="0">
                <a:solidFill>
                  <a:srgbClr val="1982AF"/>
                </a:solidFill>
              </a:rPr>
            </a:br>
            <a:r>
              <a:rPr lang="en-US" dirty="0" smtClean="0">
                <a:solidFill>
                  <a:srgbClr val="1982AF"/>
                </a:solidFill>
              </a:rPr>
              <a:t>everywhere!</a:t>
            </a:r>
            <a:endParaRPr lang="en-US" dirty="0">
              <a:solidFill>
                <a:srgbClr val="1982A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237509"/>
            <a:ext cx="3356754" cy="2517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52" y="2246955"/>
            <a:ext cx="4360748" cy="2585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7022" y="1708788"/>
            <a:ext cx="2493819" cy="35877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b="1" dirty="0" smtClean="0">
                <a:ea typeface="+mn-ea"/>
                <a:cs typeface="+mn-cs"/>
                <a:hlinkClick r:id="rId5"/>
              </a:rPr>
              <a:t>City </a:t>
            </a:r>
            <a:r>
              <a:rPr lang="en-US" sz="1400" b="1" dirty="0" smtClean="0">
                <a:ea typeface="+mn-ea"/>
                <a:cs typeface="+mn-cs"/>
              </a:rPr>
              <a:t>of Riverside Story Map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1" y="3360717"/>
            <a:ext cx="3997253" cy="26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6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Sday_tmplt">
  <a:themeElements>
    <a:clrScheme name="GISday">
      <a:dk1>
        <a:srgbClr val="1982AF"/>
      </a:dk1>
      <a:lt1>
        <a:sysClr val="window" lastClr="FFFFFF"/>
      </a:lt1>
      <a:dk2>
        <a:srgbClr val="163E66"/>
      </a:dk2>
      <a:lt2>
        <a:srgbClr val="C5E6EE"/>
      </a:lt2>
      <a:accent1>
        <a:srgbClr val="C3DA7A"/>
      </a:accent1>
      <a:accent2>
        <a:srgbClr val="207366"/>
      </a:accent2>
      <a:accent3>
        <a:srgbClr val="3D9775"/>
      </a:accent3>
      <a:accent4>
        <a:srgbClr val="BAB167"/>
      </a:accent4>
      <a:accent5>
        <a:srgbClr val="038A9D"/>
      </a:accent5>
      <a:accent6>
        <a:srgbClr val="DBCE1E"/>
      </a:accent6>
      <a:hlink>
        <a:srgbClr val="58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GISday_tmplt</Template>
  <TotalTime>637</TotalTime>
  <Words>1161</Words>
  <Application>Microsoft Office PowerPoint</Application>
  <PresentationFormat>On-screen Show (4:3)</PresentationFormat>
  <Paragraphs>151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GISday_tmplt</vt:lpstr>
      <vt:lpstr>Welcome to GIS Day at Webb Associates</vt:lpstr>
      <vt:lpstr>What is GIS?</vt:lpstr>
      <vt:lpstr>What is GIS?</vt:lpstr>
      <vt:lpstr>Automated Cartography</vt:lpstr>
      <vt:lpstr>Geography and GIS</vt:lpstr>
      <vt:lpstr>  Maps are everywhere, GIS is more integrated with other systems than ever before They are Colorful, they are Interactive, they are Shared   </vt:lpstr>
      <vt:lpstr>Geography and Our World</vt:lpstr>
      <vt:lpstr>How is GIS Used?</vt:lpstr>
      <vt:lpstr>Almost everywhere!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Cartography and Storytelling</vt:lpstr>
      <vt:lpstr>PowerPoint Presentation</vt:lpstr>
      <vt:lpstr>The Future of GIS</vt:lpstr>
      <vt:lpstr>The Future of GIS</vt:lpstr>
      <vt:lpstr>The Future of GIS and ESRI</vt:lpstr>
      <vt:lpstr>The Future of GIS and ESRI</vt:lpstr>
      <vt:lpstr>Questions?</vt:lpstr>
    </vt:vector>
  </TitlesOfParts>
  <Company>Albert A. Webb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Guidelines</dc:title>
  <dc:creator>nanette</dc:creator>
  <cp:lastModifiedBy>Nanette Pratini</cp:lastModifiedBy>
  <cp:revision>85</cp:revision>
  <cp:lastPrinted>2016-11-16T16:39:17Z</cp:lastPrinted>
  <dcterms:created xsi:type="dcterms:W3CDTF">2014-09-02T17:57:28Z</dcterms:created>
  <dcterms:modified xsi:type="dcterms:W3CDTF">2016-11-16T16:39:22Z</dcterms:modified>
</cp:coreProperties>
</file>